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782CF9-8368-449A-BD3A-FD21758405C5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3DF317-872F-4A1E-BD12-1075535AA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CS" sz="3600" i="1" dirty="0" smtClean="0">
                <a:solidFill>
                  <a:srgbClr val="FF0000"/>
                </a:solidFill>
              </a:rPr>
              <a:t>Осавремењавање </a:t>
            </a:r>
            <a:br>
              <a:rPr lang="sr-Cyrl-CS" sz="3600" i="1" dirty="0" smtClean="0">
                <a:solidFill>
                  <a:srgbClr val="FF0000"/>
                </a:solidFill>
              </a:rPr>
            </a:br>
            <a:r>
              <a:rPr lang="sr-Cyrl-CS" sz="3600" i="1" dirty="0" smtClean="0">
                <a:solidFill>
                  <a:srgbClr val="FF0000"/>
                </a:solidFill>
              </a:rPr>
              <a:t>школског физичког васпитања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Др Душан Сп. Илић, РПЗ Бањалука</a:t>
            </a:r>
          </a:p>
          <a:p>
            <a:r>
              <a:rPr lang="sr-Cyrl-CS" sz="2000" dirty="0" smtClean="0"/>
              <a:t>Проф. др Грујо Бјековић, проф.у пензији, Сололац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>
                <a:solidFill>
                  <a:srgbClr val="FF0000"/>
                </a:solidFill>
              </a:rPr>
              <a:t>Осавремењавање управљања ШФВ треба водити по линији демократизације: укључивање у њега друштвености, интеракције  наставника и ученика и ученика међусобно у замјену административно-заповједних метода, методама социјално-економског, педагошко-хуманистичког и кооперативног вођења и управљања. </a:t>
            </a:r>
          </a:p>
          <a:p>
            <a:pPr>
              <a:buNone/>
            </a:pPr>
            <a:r>
              <a:rPr lang="sr-Cyrl-CS" sz="2000" i="1" dirty="0" smtClean="0">
                <a:solidFill>
                  <a:srgbClr val="FF0000"/>
                </a:solidFill>
              </a:rPr>
              <a:t>   (ово станвиште заступају и дугогодишњи проф. </a:t>
            </a:r>
            <a:r>
              <a:rPr lang="sr-Cyrl-CS" sz="2000" i="1" dirty="0" smtClean="0">
                <a:solidFill>
                  <a:srgbClr val="FF0000"/>
                </a:solidFill>
              </a:rPr>
              <a:t>ДИФ-а из </a:t>
            </a:r>
            <a:r>
              <a:rPr lang="sr-Cyrl-CS" sz="2000" i="1" dirty="0" smtClean="0">
                <a:solidFill>
                  <a:srgbClr val="FF0000"/>
                </a:solidFill>
              </a:rPr>
              <a:t>Сарајева </a:t>
            </a:r>
            <a:r>
              <a:rPr lang="sr-Cyrl-CS" sz="2000" i="1" dirty="0" smtClean="0">
                <a:solidFill>
                  <a:srgbClr val="FF0000"/>
                </a:solidFill>
              </a:rPr>
              <a:t>- </a:t>
            </a:r>
            <a:r>
              <a:rPr lang="sr-Cyrl-CS" sz="2000" i="1" dirty="0" smtClean="0">
                <a:solidFill>
                  <a:srgbClr val="FF0000"/>
                </a:solidFill>
              </a:rPr>
              <a:t>Радојевић,Ђ</a:t>
            </a:r>
            <a:r>
              <a:rPr lang="sr-Cyrl-CS" sz="2000" i="1" dirty="0" smtClean="0">
                <a:solidFill>
                  <a:srgbClr val="FF0000"/>
                </a:solidFill>
              </a:rPr>
              <a:t>. и </a:t>
            </a:r>
            <a:r>
              <a:rPr lang="sr-Cyrl-CS" sz="2000" i="1" dirty="0" smtClean="0">
                <a:solidFill>
                  <a:srgbClr val="FF0000"/>
                </a:solidFill>
              </a:rPr>
              <a:t>Најштетер,Ђ.).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На крају,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CS" dirty="0" smtClean="0"/>
              <a:t>Промјене (реформе) у просвјети, школском физичком васпитању не зависе од наставника. </a:t>
            </a:r>
            <a:r>
              <a:rPr lang="sr-Cyrl-CS" i="1" dirty="0" smtClean="0"/>
              <a:t>Осавремењавање (промјене)  </a:t>
            </a:r>
            <a:r>
              <a:rPr lang="sr-Cyrl-CS" dirty="0" smtClean="0"/>
              <a:t>ће наступити ако се ради на бази </a:t>
            </a:r>
            <a:r>
              <a:rPr lang="sr-Cyrl-CS" i="1" dirty="0" smtClean="0">
                <a:solidFill>
                  <a:srgbClr val="FF0000"/>
                </a:solidFill>
              </a:rPr>
              <a:t>корпоративности </a:t>
            </a:r>
            <a:r>
              <a:rPr lang="sr-Cyrl-CS" i="1" dirty="0" smtClean="0"/>
              <a:t>ученика са наставницима у школама с једне стране и с друге стране универзитета</a:t>
            </a:r>
            <a:r>
              <a:rPr lang="sr-Cyrl-CS" dirty="0" smtClean="0"/>
              <a:t> како би заједнички наступали у изузетно сложеном/систематичном процесу и раду. </a:t>
            </a:r>
          </a:p>
          <a:p>
            <a:r>
              <a:rPr lang="sr-Cyrl-CS" dirty="0" smtClean="0"/>
              <a:t>То је спој онога </a:t>
            </a:r>
            <a:r>
              <a:rPr lang="sr-Cyrl-CS" i="1" dirty="0" smtClean="0">
                <a:solidFill>
                  <a:srgbClr val="FF0000"/>
                </a:solidFill>
              </a:rPr>
              <a:t>шта треба радити</a:t>
            </a:r>
            <a:r>
              <a:rPr lang="sr-Cyrl-CS" dirty="0" smtClean="0">
                <a:solidFill>
                  <a:srgbClr val="FF0000"/>
                </a:solidFill>
              </a:rPr>
              <a:t> </a:t>
            </a:r>
            <a:r>
              <a:rPr lang="sr-Cyrl-CS" dirty="0" smtClean="0"/>
              <a:t>и онога што је квалитет рада (стручно-научно-иновативно) </a:t>
            </a:r>
            <a:r>
              <a:rPr lang="sr-Cyrl-CS" i="1" dirty="0" smtClean="0">
                <a:solidFill>
                  <a:srgbClr val="FF0000"/>
                </a:solidFill>
              </a:rPr>
              <a:t>на који начин радити</a:t>
            </a:r>
            <a:r>
              <a:rPr lang="sr-Cyrl-C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Порука ове презентације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Аутори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Хвалана пажњи,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Колико </a:t>
            </a:r>
            <a:r>
              <a:rPr lang="sr-Cyrl-CS" dirty="0" smtClean="0"/>
              <a:t>год се теоретичари спорили око тога да ли је настава технологија или умјетност у в/о процесу </a:t>
            </a:r>
            <a:r>
              <a:rPr lang="sr-Cyrl-CS" i="1" dirty="0" smtClean="0">
                <a:solidFill>
                  <a:srgbClr val="FF0000"/>
                </a:solidFill>
              </a:rPr>
              <a:t>улога наставника је непроцјењива</a:t>
            </a:r>
            <a:r>
              <a:rPr lang="sr-Cyrl-CS" dirty="0" smtClean="0">
                <a:solidFill>
                  <a:srgbClr val="FF0000"/>
                </a:solidFill>
              </a:rPr>
              <a:t>. </a:t>
            </a:r>
            <a:r>
              <a:rPr lang="sr-Cyrl-CS" dirty="0" smtClean="0"/>
              <a:t>Зато је </a:t>
            </a:r>
            <a:r>
              <a:rPr lang="sr-Cyrl-CS" dirty="0" smtClean="0"/>
              <a:t>неопходно, послије студија унапређе-ње, </a:t>
            </a:r>
            <a:r>
              <a:rPr lang="sr-Cyrl-CS" dirty="0" smtClean="0"/>
              <a:t>прије свега, </a:t>
            </a:r>
            <a:r>
              <a:rPr lang="sr-Cyrl-CS" dirty="0" smtClean="0"/>
              <a:t>педагошко-психолошке </a:t>
            </a:r>
            <a:r>
              <a:rPr lang="sr-Cyrl-CS" dirty="0" smtClean="0"/>
              <a:t>и </a:t>
            </a:r>
            <a:r>
              <a:rPr lang="sr-Cyrl-CS" dirty="0" smtClean="0"/>
              <a:t>дидактичко-методичке компетенције. </a:t>
            </a:r>
          </a:p>
          <a:p>
            <a:r>
              <a:rPr lang="sr-Cyrl-CS" dirty="0" smtClean="0"/>
              <a:t>Неопходност </a:t>
            </a:r>
            <a:r>
              <a:rPr lang="sr-Cyrl-CS" dirty="0" smtClean="0"/>
              <a:t>извођења огледних истаживања у којима би се упоређивали различити: облици, модели, стилови и методи вјежбања и игре како би се процијенили и указали ефикасни и ефективни </a:t>
            </a:r>
            <a:r>
              <a:rPr lang="sr-Cyrl-CS" dirty="0" smtClean="0"/>
              <a:t>приступи (</a:t>
            </a:r>
            <a:r>
              <a:rPr lang="sr-Cyrl-CS" dirty="0" smtClean="0">
                <a:solidFill>
                  <a:srgbClr val="FF0000"/>
                </a:solidFill>
              </a:rPr>
              <a:t>исходи</a:t>
            </a:r>
            <a:r>
              <a:rPr lang="sr-Cyrl-CS" dirty="0" smtClean="0"/>
              <a:t>) </a:t>
            </a:r>
            <a:r>
              <a:rPr lang="sr-Cyrl-CS" dirty="0" smtClean="0"/>
              <a:t>на одређеним наставним  (вјежбовним) садржајима. </a:t>
            </a:r>
            <a:endParaRPr lang="sr-Cyrl-C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1800" i="1" dirty="0" smtClean="0"/>
              <a:t>Унапређивање школског физичког васпитања његово даље продубљивање и усавршавање како теоријски тако и методолошки поставља се као  трајан захтјев свима: </a:t>
            </a:r>
            <a:r>
              <a:rPr lang="sr-Cyrl-CS" sz="1800" dirty="0" smtClean="0"/>
              <a:t>наставницима на универзитету, </a:t>
            </a:r>
            <a:r>
              <a:rPr lang="sr-Cyrl-CS" sz="1800" dirty="0" smtClean="0"/>
              <a:t>педагозима, психолозима, </a:t>
            </a:r>
            <a:r>
              <a:rPr lang="sr-Cyrl-CS" sz="1800" dirty="0" smtClean="0"/>
              <a:t>дидактичарима/методичарима </a:t>
            </a:r>
            <a:r>
              <a:rPr lang="sr-Cyrl-CS" sz="1800" dirty="0" smtClean="0"/>
              <a:t>и др. 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Повезивање теорије и практичних рјешења </a:t>
            </a:r>
            <a:r>
              <a:rPr lang="sr-Cyrl-CS" dirty="0" smtClean="0"/>
              <a:t>у школском ф.в.не </a:t>
            </a:r>
            <a:r>
              <a:rPr lang="sr-Cyrl-CS" dirty="0" smtClean="0"/>
              <a:t>своди се на одређивање техника за процјену дјечијих знања, </a:t>
            </a:r>
            <a:r>
              <a:rPr lang="sr-Cyrl-CS" dirty="0" smtClean="0"/>
              <a:t>умије-ћа </a:t>
            </a:r>
            <a:r>
              <a:rPr lang="sr-Cyrl-CS" dirty="0" smtClean="0"/>
              <a:t>и способности ни давање смјерница за избор </a:t>
            </a:r>
            <a:r>
              <a:rPr lang="sr-Cyrl-CS" dirty="0" smtClean="0"/>
              <a:t>активности што дана с врло често не само мислимо него и  чинимо, 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НЕГО</a:t>
            </a:r>
            <a:r>
              <a:rPr lang="sr-Cyrl-CS" dirty="0" smtClean="0"/>
              <a:t> на </a:t>
            </a:r>
            <a:r>
              <a:rPr lang="sr-Cyrl-CS" dirty="0" smtClean="0"/>
              <a:t>откривање стратегије наставе која се односи на наставниково понашање и на начин његове интеракције са ученицима и посебно</a:t>
            </a:r>
            <a:r>
              <a:rPr lang="en-US" dirty="0" smtClean="0"/>
              <a:t> </a:t>
            </a:r>
            <a:r>
              <a:rPr lang="sr-Cyrl-CS" dirty="0" smtClean="0"/>
              <a:t>у </a:t>
            </a:r>
            <a:r>
              <a:rPr lang="sr-Cyrl-CS" dirty="0" smtClean="0"/>
              <a:t>ш.ф.в.интеракције </a:t>
            </a:r>
            <a:r>
              <a:rPr lang="sr-Cyrl-CS" dirty="0" smtClean="0"/>
              <a:t>међу ђацима</a:t>
            </a:r>
            <a:r>
              <a:rPr lang="sr-Cyrl-CS" dirty="0" smtClean="0"/>
              <a:t>. (чак и различитих одјељења).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Услов без кога се не може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sz="2000" b="1" dirty="0" smtClean="0"/>
              <a:t>формално поимање ШФВ  </a:t>
            </a:r>
            <a:r>
              <a:rPr lang="sr-Cyrl-CS" sz="2000" dirty="0" smtClean="0"/>
              <a:t>настава се реализује али не и прати и усмјерава наставни процес</a:t>
            </a:r>
          </a:p>
          <a:p>
            <a:r>
              <a:rPr lang="sr-Cyrl-CS" sz="2000" b="1" dirty="0" smtClean="0"/>
              <a:t>шаблонска реализација ШФВ </a:t>
            </a:r>
            <a:r>
              <a:rPr lang="sr-Cyrl-CS" sz="2000" dirty="0" smtClean="0"/>
              <a:t>, или 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комбиновањем</a:t>
            </a:r>
            <a:r>
              <a:rPr lang="sr-Cyrl-CS" sz="2000" dirty="0" smtClean="0"/>
              <a:t> сљедећих облика (стилова): 1. логичко формалистички, 2.органско-функционални и 3. романтичарско рекреативни начин реализације наставе</a:t>
            </a:r>
            <a:endParaRPr lang="en-US" sz="2000" dirty="0" smtClean="0"/>
          </a:p>
          <a:p>
            <a:r>
              <a:rPr lang="sr-Cyrl-CS" sz="2000" b="1" dirty="0" smtClean="0"/>
              <a:t>изостављање важних домена </a:t>
            </a:r>
            <a:r>
              <a:rPr lang="sr-Cyrl-CS" sz="2000" dirty="0" smtClean="0"/>
              <a:t>које су узајамно повезане са физичким растом и развојем</a:t>
            </a:r>
          </a:p>
          <a:p>
            <a:r>
              <a:rPr lang="sr-Cyrl-CS" sz="2000" b="1" dirty="0" smtClean="0"/>
              <a:t>занемарено формирање </a:t>
            </a:r>
            <a:r>
              <a:rPr lang="sr-Cyrl-CS" sz="2000" dirty="0" smtClean="0"/>
              <a:t>потреба, мотива бављења изборним вјежб. кретно-игровним и спорт.активностима</a:t>
            </a:r>
          </a:p>
          <a:p>
            <a:r>
              <a:rPr lang="sr-Cyrl-CS" sz="2000" b="1" dirty="0" smtClean="0"/>
              <a:t>одсуство самосталности и одговорности </a:t>
            </a:r>
            <a:r>
              <a:rPr lang="sr-Cyrl-CS" sz="2000" dirty="0" smtClean="0"/>
              <a:t>код ђака у току планске и усмјерене активности и формирања вољних етичких, хуманистичко/комуникат.односа и компетенција</a:t>
            </a:r>
          </a:p>
          <a:p>
            <a:r>
              <a:rPr lang="sr-Cyrl-CS" sz="2000" b="1" dirty="0" smtClean="0"/>
              <a:t>застарјели и превазиђени НПП ФВ </a:t>
            </a:r>
            <a:r>
              <a:rPr lang="sr-Cyrl-CS" sz="1800" dirty="0" smtClean="0"/>
              <a:t>лимитирани материјални стандарди, неусловни амбијент за вјежбање, оизостају основни, а реализује изборни дио НПП, час једини облик рада у настави,</a:t>
            </a:r>
          </a:p>
          <a:p>
            <a:r>
              <a:rPr lang="sr-Cyrl-CS" sz="1800" b="1" dirty="0" smtClean="0"/>
              <a:t>(не)повезивање ФВ са осталим НП  - </a:t>
            </a:r>
            <a:r>
              <a:rPr lang="sr-Cyrl-CS" sz="1800" dirty="0" smtClean="0"/>
              <a:t>3. рубрика</a:t>
            </a:r>
          </a:p>
          <a:p>
            <a:r>
              <a:rPr lang="sr-Cyrl-CS" sz="1800" i="1" dirty="0" smtClean="0"/>
              <a:t>(</a:t>
            </a:r>
            <a:r>
              <a:rPr lang="sr-Cyrl-CS" sz="1800" b="1" dirty="0" smtClean="0">
                <a:latin typeface="+mj-lt"/>
                <a:cs typeface="Times New Roman" pitchFamily="18" charset="0"/>
              </a:rPr>
              <a:t>не)постоји блиска сарадња школе и универзитета </a:t>
            </a:r>
            <a:r>
              <a:rPr lang="sr-Cyrl-CS" sz="1800" dirty="0" smtClean="0">
                <a:latin typeface="+mj-lt"/>
                <a:cs typeface="Times New Roman" pitchFamily="18" charset="0"/>
              </a:rPr>
              <a:t>на бази корпоративности: лабораторијске школе, сусрета, реализације пројеката </a:t>
            </a:r>
            <a:endParaRPr lang="en-US" sz="1800" dirty="0">
              <a:latin typeface="+mj-lt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Слабости данашњег школског физичког васпитања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>
                <a:solidFill>
                  <a:schemeClr val="accent2"/>
                </a:solidFill>
              </a:rPr>
              <a:t>При (пр)оцјењивању успјешности дјетета треба уважавати квалитативне показатеље:</a:t>
            </a:r>
          </a:p>
          <a:p>
            <a:pPr>
              <a:buNone/>
            </a:pPr>
            <a:endParaRPr lang="sr-Cyrl-CS" sz="1600" dirty="0" smtClean="0"/>
          </a:p>
          <a:p>
            <a:r>
              <a:rPr lang="sr-Cyrl-CS" sz="1600" dirty="0" smtClean="0"/>
              <a:t>1. </a:t>
            </a:r>
            <a:r>
              <a:rPr lang="sr-Cyrl-CS" sz="2400" dirty="0" smtClean="0"/>
              <a:t>систематичност, </a:t>
            </a:r>
          </a:p>
          <a:p>
            <a:r>
              <a:rPr lang="sr-Cyrl-CS" sz="2400" dirty="0" smtClean="0"/>
              <a:t>2.циљаност (исходи), </a:t>
            </a:r>
          </a:p>
          <a:p>
            <a:r>
              <a:rPr lang="sr-Cyrl-CS" sz="2400" dirty="0" smtClean="0"/>
              <a:t>3. регуларност бављења, </a:t>
            </a:r>
          </a:p>
          <a:p>
            <a:r>
              <a:rPr lang="sr-Cyrl-CS" sz="2400" dirty="0" smtClean="0"/>
              <a:t>4. ниво интересовања, </a:t>
            </a:r>
          </a:p>
          <a:p>
            <a:r>
              <a:rPr lang="sr-Cyrl-CS" sz="2400" dirty="0" smtClean="0"/>
              <a:t>5. умијеће и сналажљивост, </a:t>
            </a:r>
          </a:p>
          <a:p>
            <a:r>
              <a:rPr lang="sr-Cyrl-CS" sz="2400" dirty="0" smtClean="0"/>
              <a:t>6. самосталност бављења изборним садржајима, </a:t>
            </a:r>
          </a:p>
          <a:p>
            <a:r>
              <a:rPr lang="sr-Cyrl-CS" sz="2400" dirty="0" smtClean="0"/>
              <a:t>7. брига унапређења здравља и акт.стила живота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2000" b="0" dirty="0" smtClean="0"/>
              <a:t>Да би дошло до  осавремењавања ШФВ, настава  прије свега треба да се своди што мање на: квантификовање, ауторитар-ни, репродуктивни  приступ,  акценат  на обучавању кретних вјештина и стицање кондиције Бокан, Б.1996.   </a:t>
            </a:r>
            <a:r>
              <a:rPr lang="sr-Cyrl-CS" sz="2000" b="0" dirty="0" smtClean="0">
                <a:solidFill>
                  <a:srgbClr val="00B050"/>
                </a:solidFill>
              </a:rPr>
              <a:t>НЕГО</a:t>
            </a:r>
            <a:endParaRPr lang="en-US" sz="2000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Повећању сврсисходности обучавања и усавршавања унутрашње мотивације за изборним кретним активностима,</a:t>
            </a:r>
          </a:p>
          <a:p>
            <a:r>
              <a:rPr lang="sr-Cyrl-CS" sz="2400" dirty="0" smtClean="0"/>
              <a:t>Примјени активних и стваралачких метода и форми повезивања проблемско/истраживачких</a:t>
            </a:r>
          </a:p>
          <a:p>
            <a:pPr>
              <a:buNone/>
            </a:pPr>
            <a:r>
              <a:rPr lang="sr-Cyrl-CS" sz="2400" dirty="0" smtClean="0"/>
              <a:t>   и кондиц/коорд.способности,</a:t>
            </a:r>
          </a:p>
          <a:p>
            <a:r>
              <a:rPr lang="sr-Cyrl-CS" sz="2400" dirty="0" smtClean="0"/>
              <a:t>Наглашавање интегралног развоја личности ђака </a:t>
            </a:r>
          </a:p>
          <a:p>
            <a:r>
              <a:rPr lang="sr-Cyrl-CS" sz="2400" dirty="0" smtClean="0"/>
              <a:t>Развитку богатијих прије свега облика, метода и видова наставног рада уз коришћење очиглед-них средстава.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2800" b="0" dirty="0" smtClean="0"/>
              <a:t>Осавремењавање ШФВ путевима интензи-фикације и оптимизације састоји се у:</a:t>
            </a:r>
            <a:endParaRPr lang="en-US" sz="28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sz="2000" dirty="0" smtClean="0"/>
              <a:t>Осјећај за новине у раду (унаприједити их током студија),</a:t>
            </a:r>
          </a:p>
          <a:p>
            <a:r>
              <a:rPr lang="sr-Cyrl-CS" sz="2000" dirty="0" smtClean="0"/>
              <a:t>Педагошки такт и редовно писање писане припреме са типом и етапом часа,</a:t>
            </a:r>
          </a:p>
          <a:p>
            <a:r>
              <a:rPr lang="sr-Cyrl-CS" sz="2000" dirty="0" smtClean="0"/>
              <a:t>Осавремењеност знања, облика и метода у фв иповезивање са животом и радом,</a:t>
            </a:r>
          </a:p>
          <a:p>
            <a:r>
              <a:rPr lang="sr-Cyrl-CS" sz="2000" dirty="0" smtClean="0"/>
              <a:t>Умијеће усавршавања не само вјештина него и мишљења, контроле емоција, васпитања за лијепо, морално вољне...</a:t>
            </a:r>
          </a:p>
          <a:p>
            <a:r>
              <a:rPr lang="sr-Cyrl-CS" sz="2000" dirty="0" smtClean="0"/>
              <a:t>Формирање човјечних и односа међу половима,</a:t>
            </a:r>
          </a:p>
          <a:p>
            <a:r>
              <a:rPr lang="sr-Cyrl-CS" sz="2000" dirty="0" smtClean="0"/>
              <a:t>Усавршавање код ђака самосталног стицања знања, вјештина, разумијевања и вјежбања у игри и спорт.активн.</a:t>
            </a:r>
          </a:p>
          <a:p>
            <a:r>
              <a:rPr lang="sr-Cyrl-CS" sz="2000" dirty="0" smtClean="0"/>
              <a:t>Умијећа за усавршавање, напредак и пов инф у избор. акт. </a:t>
            </a:r>
          </a:p>
          <a:p>
            <a:r>
              <a:rPr lang="sr-Cyrl-CS" sz="2000" dirty="0" smtClean="0"/>
              <a:t>При(о)мјене наставних стилова (артикулације часа) и изазова током обучавања</a:t>
            </a:r>
          </a:p>
          <a:p>
            <a:r>
              <a:rPr lang="sr-Cyrl-CS" sz="2000" dirty="0" smtClean="0"/>
              <a:t>Веће ангажовање ПФК у: активима, друштвима, клубу, МЗ.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2800" dirty="0" smtClean="0"/>
              <a:t>За осавремењавање ШФВ потребни су сљедећи квалитети педагога  физичке културе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Прва, усмјерена на стварање код ученика цјеловите представе о ФК као елементу опште културе, а која се открива и гради КУЛТУРОМ: ДЈЕЛАТНОСТИ, ЖИВЉЕЊА И ЛИЧНОСТИ   </a:t>
            </a:r>
          </a:p>
          <a:p>
            <a:pPr>
              <a:buNone/>
            </a:pPr>
            <a:r>
              <a:rPr lang="sr-Cyrl-CS" sz="2800" dirty="0" smtClean="0">
                <a:solidFill>
                  <a:srgbClr val="00B050"/>
                </a:solidFill>
              </a:rPr>
              <a:t>   </a:t>
            </a:r>
            <a:r>
              <a:rPr lang="sr-Cyrl-CS" sz="2800" dirty="0" smtClean="0">
                <a:solidFill>
                  <a:srgbClr val="00B050"/>
                </a:solidFill>
              </a:rPr>
              <a:t>И </a:t>
            </a:r>
          </a:p>
          <a:p>
            <a:r>
              <a:rPr lang="sr-Cyrl-CS" sz="2000" dirty="0" smtClean="0"/>
              <a:t>Друга </a:t>
            </a:r>
            <a:r>
              <a:rPr lang="sr-Cyrl-CS" sz="2000" dirty="0" smtClean="0"/>
              <a:t>компонента оријентација процеса ШФВ  усмјерена на </a:t>
            </a:r>
            <a:r>
              <a:rPr lang="sr-Cyrl-CS" sz="2000" u="sng" dirty="0" smtClean="0"/>
              <a:t>стваралачко усвајање </a:t>
            </a:r>
            <a:r>
              <a:rPr lang="sr-Cyrl-CS" sz="2000" dirty="0" smtClean="0"/>
              <a:t>средстава: тјелесне културне, здравствене и спортске дјелатности и умијећа њиховог примјењивања за  </a:t>
            </a:r>
            <a:r>
              <a:rPr lang="sr-Cyrl-CS" sz="2000" u="sng" dirty="0" smtClean="0"/>
              <a:t>стварачако испуњавање</a:t>
            </a:r>
            <a:r>
              <a:rPr lang="sr-Cyrl-CS" sz="2000" dirty="0" smtClean="0"/>
              <a:t>: здравствених, образовних развојних и васпитних задатака.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2400" dirty="0" smtClean="0"/>
              <a:t>У свјетлу осавремењавања садржаја ШФВ треба сагледати органско јединство двије компоненте: оријентацијеу ФК и стваралачкој дјелатности 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i="1" dirty="0" smtClean="0"/>
              <a:t>Без БАЗНОГ дијела дијела ученик се не може успјешно припремати за живот и радну </a:t>
            </a:r>
            <a:r>
              <a:rPr lang="sr-Cyrl-CS" i="1" dirty="0" smtClean="0"/>
              <a:t>дјелатност </a:t>
            </a:r>
            <a:r>
              <a:rPr lang="sr-Cyrl-CS" i="1" dirty="0" smtClean="0"/>
              <a:t>(обнављање физичких и психичкиг снага, јачање и очување здравља Она је друштвени стандард опште образовне припрреме у сфери ФК </a:t>
            </a:r>
          </a:p>
          <a:p>
            <a:r>
              <a:rPr lang="sr-Cyrl-CS" i="1" dirty="0" smtClean="0"/>
              <a:t>Из њега произилази ДИФЕРЕНЦИРАНИ , промјенљиви дио, уважава регионалну специфичност садржаја ФВ, услове рада</a:t>
            </a:r>
            <a:r>
              <a:rPr lang="en-US" i="1" dirty="0" smtClean="0"/>
              <a:t>, </a:t>
            </a:r>
            <a:r>
              <a:rPr lang="sr-Cyrl-CS" i="1" dirty="0" smtClean="0"/>
              <a:t>доступност објеката и простора и слободан избор ученика (интересовања, сколоности).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2400" dirty="0" smtClean="0"/>
              <a:t>Садржаји савременог ШФВ чине два органски повезана дијела: БАЗНИ (инваријативни) и ДИФЕРЕНЦИРАНИ (варијативни)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927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Осавремењавање  школског физичког васпитања</vt:lpstr>
      <vt:lpstr>Унапређивање школског физичког васпитања његово даље продубљивање и усавршавање како теоријски тако и методолошки поставља се као  трајан захтјев свима: наставницима на универзитету, педагозима, психолозима, дидактичарима/методичарима и др. </vt:lpstr>
      <vt:lpstr>Услов без кога се не може</vt:lpstr>
      <vt:lpstr>Слабости данашњег школског физичког васпитања</vt:lpstr>
      <vt:lpstr>Да би дошло до  осавремењавања ШФВ, настава  прије свега треба да се своди што мање на: квантификовање, ауторитар-ни, репродуктивни  приступ,  акценат  на обучавању кретних вјештина и стицање кондиције Бокан, Б.1996.   НЕГО</vt:lpstr>
      <vt:lpstr>Осавремењавање ШФВ путевима интензи-фикације и оптимизације састоји се у:</vt:lpstr>
      <vt:lpstr>За осавремењавање ШФВ потребни су сљедећи квалитети педагога  физичке културе</vt:lpstr>
      <vt:lpstr>У свјетлу осавремењавања садржаја ШФВ треба сагледати органско јединство двије компоненте: оријентацијеу ФК и стваралачкој дјелатности </vt:lpstr>
      <vt:lpstr>Садржаји савременог ШФВ чине два органски повезана дијела: БАЗНИ (инваријативни) и ДИФЕРЕНЦИРАНИ (варијативни)</vt:lpstr>
      <vt:lpstr>На крају,</vt:lpstr>
      <vt:lpstr>Порука ове презентације</vt:lpstr>
      <vt:lpstr>Хвалана пажњи,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Осавремењавање школског физичког васпитања</dc:title>
  <dc:creator>Dusan Ilic</dc:creator>
  <cp:lastModifiedBy>Dusan Ilic</cp:lastModifiedBy>
  <cp:revision>28</cp:revision>
  <dcterms:created xsi:type="dcterms:W3CDTF">2015-02-02T11:38:35Z</dcterms:created>
  <dcterms:modified xsi:type="dcterms:W3CDTF">2015-02-05T12:58:52Z</dcterms:modified>
</cp:coreProperties>
</file>